
<file path=[Content_Types].xml><?xml version="1.0" encoding="utf-8"?>
<Types xmlns="http://schemas.openxmlformats.org/package/2006/content-types">
  <Default Extension="emf" ContentType="image/x-emf"/>
  <Default Extension="htm" ContentType="application/xhtml+xml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86" r:id="rId2"/>
    <p:sldId id="494" r:id="rId3"/>
    <p:sldId id="351" r:id="rId4"/>
    <p:sldId id="390" r:id="rId5"/>
    <p:sldId id="391" r:id="rId6"/>
    <p:sldId id="353" r:id="rId7"/>
    <p:sldId id="464" r:id="rId8"/>
    <p:sldId id="465" r:id="rId9"/>
    <p:sldId id="466" r:id="rId10"/>
    <p:sldId id="467" r:id="rId11"/>
    <p:sldId id="479" r:id="rId12"/>
    <p:sldId id="430" r:id="rId13"/>
    <p:sldId id="431" r:id="rId14"/>
    <p:sldId id="411" r:id="rId15"/>
    <p:sldId id="412" r:id="rId16"/>
    <p:sldId id="480" r:id="rId17"/>
    <p:sldId id="432" r:id="rId18"/>
    <p:sldId id="433" r:id="rId19"/>
    <p:sldId id="434" r:id="rId20"/>
    <p:sldId id="586" r:id="rId21"/>
    <p:sldId id="587" r:id="rId22"/>
    <p:sldId id="377" r:id="rId23"/>
    <p:sldId id="556" r:id="rId24"/>
    <p:sldId id="590" r:id="rId25"/>
    <p:sldId id="380" r:id="rId26"/>
    <p:sldId id="379" r:id="rId27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00"/>
    <a:srgbClr val="FF3300"/>
    <a:srgbClr val="008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3" autoAdjust="0"/>
    <p:restoredTop sz="94650" autoAdjust="0"/>
  </p:normalViewPr>
  <p:slideViewPr>
    <p:cSldViewPr>
      <p:cViewPr varScale="1">
        <p:scale>
          <a:sx n="112" d="100"/>
          <a:sy n="112" d="100"/>
        </p:scale>
        <p:origin x="948" y="132"/>
      </p:cViewPr>
      <p:guideLst>
        <p:guide orient="horz" pos="43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6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2B0DA9FC-44A8-4525-9DDA-D1B1B86BD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62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14800" y="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49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9200" y="685800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0600" y="4572000"/>
            <a:ext cx="53340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40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14800" y="91440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BECDA1B-FBCA-457D-9FFA-2D4D05A51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1830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In a culture system where a bifurcated Aplysia sensory neuron makes synapses with two motor neurons, repeated application of serotonin (5-HT) to one synapse produces a CREB-mediated, synapse-specific, long-term facilitation, which can be captured at the opposite synapse by a single pulse of 5-HT. Repeated pulses of 5-HT applied to the cell body of the sensory neuron produce a CREB-dependent, cell-wide facilitation, which, unlike synapse-specific facilitation, is not associated with growth and does not persist beyond 48 hr. Persistent facilitation and synapse-specific growth can be induced by a single pulse of 5-HT applied to a peripheral synapse. Thus, the short-term process initiated by a single pulse of 5-HT serves not only to produce transient facilitation, but also to mark and stabilize any synapse of the neuron for long-term facilitation by means of a covalent mark and rapamycin-sensitive local protein synthesis.</a:t>
            </a: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5490976-8BA2-4B50-8FF0-FE2634C43C82}" type="slidenum">
              <a:rPr lang="en-US" altLang="en-US" smtClean="0"/>
              <a:pPr eaLnBrk="1" hangingPunct="1">
                <a:spcBef>
                  <a:spcPct val="0"/>
                </a:spcBef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7BEF8-2539-4270-9E4B-085E518B3D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37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795FB-CA7D-40C7-BD17-879A194835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9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03703-ACF9-4C94-9162-49FF5F251B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229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71628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E2E3B-5BCD-433C-96BC-5767475869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235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08BB2-CCB9-4DD8-A8AF-89A89AF789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66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175E8-ACEF-4DB9-B68B-CA3EF8FFD1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693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6DAFD-DBBD-4604-B27C-23E0452A0D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5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2CAA8-B28E-4715-A29E-9E6D2F0196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22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79972-5CCD-40D7-9033-F326C384C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770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51C84-A36D-4B9C-A1B7-0B1657ABB5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48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31CBF-1605-4BD4-85F1-9822C5204A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793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7FED9-98E4-429A-AC08-3C83A704B8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A496F1B-7579-4133-AE80-4F59CD6650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£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htm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2009%20SP\FA09%20E4550\W8%20-%20Neuroengineering\axon_uniform.avi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10" descr="g0018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410368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69224" y="1301528"/>
            <a:ext cx="6019799" cy="41787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153400" cy="609600"/>
          </a:xfrm>
          <a:noFill/>
        </p:spPr>
        <p:txBody>
          <a:bodyPr/>
          <a:lstStyle/>
          <a:p>
            <a:pPr eaLnBrk="1" hangingPunct="1"/>
            <a:r>
              <a:rPr lang="en-US" altLang="en-US"/>
              <a:t>Patterning of positively-charged, adhesive molecules</a:t>
            </a:r>
          </a:p>
        </p:txBody>
      </p:sp>
      <p:sp>
        <p:nvSpPr>
          <p:cNvPr id="53251" name="Line 3"/>
          <p:cNvSpPr>
            <a:spLocks noChangeShapeType="1"/>
          </p:cNvSpPr>
          <p:nvPr/>
        </p:nvSpPr>
        <p:spPr bwMode="auto">
          <a:xfrm>
            <a:off x="481013" y="533400"/>
            <a:ext cx="80645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32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3" y="762000"/>
            <a:ext cx="4643437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3253" name="Group 9"/>
          <p:cNvGrpSpPr>
            <a:grpSpLocks/>
          </p:cNvGrpSpPr>
          <p:nvPr/>
        </p:nvGrpSpPr>
        <p:grpSpPr bwMode="auto">
          <a:xfrm>
            <a:off x="685800" y="2514600"/>
            <a:ext cx="3376613" cy="4024313"/>
            <a:chOff x="144" y="864"/>
            <a:chExt cx="2127" cy="2535"/>
          </a:xfrm>
        </p:grpSpPr>
        <p:pic>
          <p:nvPicPr>
            <p:cNvPr id="53255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864"/>
              <a:ext cx="2127" cy="2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3256" name="Text Box 11"/>
            <p:cNvSpPr txBox="1">
              <a:spLocks noChangeArrowheads="1"/>
            </p:cNvSpPr>
            <p:nvPr/>
          </p:nvSpPr>
          <p:spPr bwMode="auto">
            <a:xfrm>
              <a:off x="1680" y="3168"/>
              <a:ext cx="56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Times New Roman" pitchFamily="18" charset="0"/>
                </a:rPr>
                <a:t>100 </a:t>
              </a:r>
              <a:r>
                <a:rPr lang="en-US" altLang="en-US" sz="1800">
                  <a:latin typeface="Symbol" pitchFamily="18" charset="2"/>
                </a:rPr>
                <a:t>m</a:t>
              </a:r>
              <a:r>
                <a:rPr lang="en-US" altLang="en-US" sz="1800">
                  <a:latin typeface="Times New Roman" pitchFamily="18" charset="0"/>
                </a:rPr>
                <a:t>m</a:t>
              </a:r>
            </a:p>
          </p:txBody>
        </p:sp>
      </p:grpSp>
      <p:sp>
        <p:nvSpPr>
          <p:cNvPr id="53254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3581400" cy="7620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Kleinfeld method (1988)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8534400" cy="609600"/>
          </a:xfrm>
        </p:spPr>
        <p:txBody>
          <a:bodyPr/>
          <a:lstStyle/>
          <a:p>
            <a:pPr eaLnBrk="1" hangingPunct="1"/>
            <a:r>
              <a:rPr lang="en-US" altLang="en-US" sz="2800"/>
              <a:t>Neurocages: </a:t>
            </a:r>
            <a:br>
              <a:rPr lang="en-US" altLang="en-US" sz="2800"/>
            </a:br>
            <a:r>
              <a:rPr lang="en-US" altLang="en-US" sz="2800"/>
              <a:t>Maher, M. P.; Pine, J.; Wright, J.; Tai, Y. C. Journal of Neuroscience Methods, </a:t>
            </a:r>
            <a:r>
              <a:rPr lang="en-US" altLang="en-US" sz="2800" b="1"/>
              <a:t>87</a:t>
            </a:r>
            <a:r>
              <a:rPr lang="en-US" altLang="en-US" sz="2800"/>
              <a:t>: 45-56 (1999)</a:t>
            </a:r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152400" y="14478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55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3657600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" t="11928" r="11943" b="1871"/>
          <a:stretch>
            <a:fillRect/>
          </a:stretch>
        </p:blipFill>
        <p:spPr bwMode="auto">
          <a:xfrm>
            <a:off x="3962400" y="2474913"/>
            <a:ext cx="4953000" cy="413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judah folkman, Harvard, angiogene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57150"/>
            <a:ext cx="1573213" cy="206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 descr="covtocmou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550" y="261938"/>
            <a:ext cx="17938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489325" y="1628775"/>
            <a:ext cx="209708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chemeClr val="accent1"/>
              </a:buClr>
              <a:buSzPct val="150000"/>
              <a:buFontTx/>
              <a:buNone/>
            </a:pPr>
            <a:r>
              <a:rPr lang="en-US" altLang="en-US" sz="2200">
                <a:solidFill>
                  <a:schemeClr val="accent2"/>
                </a:solidFill>
              </a:rPr>
              <a:t>Judah Folkman</a:t>
            </a:r>
          </a:p>
        </p:txBody>
      </p:sp>
      <p:grpSp>
        <p:nvGrpSpPr>
          <p:cNvPr id="240645" name="Group 5"/>
          <p:cNvGrpSpPr>
            <a:grpSpLocks/>
          </p:cNvGrpSpPr>
          <p:nvPr/>
        </p:nvGrpSpPr>
        <p:grpSpPr bwMode="auto">
          <a:xfrm>
            <a:off x="684213" y="2311400"/>
            <a:ext cx="5187950" cy="2181225"/>
            <a:chOff x="431" y="1456"/>
            <a:chExt cx="3268" cy="1374"/>
          </a:xfrm>
        </p:grpSpPr>
        <p:pic>
          <p:nvPicPr>
            <p:cNvPr id="23565" name="Picture 6" descr="ingbe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" y="1456"/>
              <a:ext cx="1039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6" name="Text Box 7"/>
            <p:cNvSpPr txBox="1">
              <a:spLocks noChangeArrowheads="1"/>
            </p:cNvSpPr>
            <p:nvPr/>
          </p:nvSpPr>
          <p:spPr bwMode="auto">
            <a:xfrm>
              <a:off x="1716" y="2308"/>
              <a:ext cx="889" cy="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r">
                <a:buClr>
                  <a:schemeClr val="accent1"/>
                </a:buClr>
                <a:buSzPct val="150000"/>
                <a:buFontTx/>
                <a:buNone/>
              </a:pPr>
              <a:r>
                <a:rPr lang="en-US" altLang="en-US" sz="2200">
                  <a:solidFill>
                    <a:srgbClr val="003399"/>
                  </a:solidFill>
                </a:rPr>
                <a:t>Donald E.</a:t>
              </a:r>
            </a:p>
            <a:p>
              <a:pPr algn="r">
                <a:buClr>
                  <a:schemeClr val="accent1"/>
                </a:buClr>
                <a:buSzPct val="150000"/>
                <a:buFontTx/>
                <a:buNone/>
              </a:pPr>
              <a:r>
                <a:rPr lang="en-US" altLang="en-US" sz="2200">
                  <a:solidFill>
                    <a:srgbClr val="003399"/>
                  </a:solidFill>
                </a:rPr>
                <a:t> Ingber</a:t>
              </a:r>
            </a:p>
          </p:txBody>
        </p:sp>
        <p:pic>
          <p:nvPicPr>
            <p:cNvPr id="23567" name="Picture 8" descr="kenn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358"/>
            <a:stretch>
              <a:fillRect/>
            </a:stretch>
          </p:blipFill>
          <p:spPr bwMode="auto">
            <a:xfrm>
              <a:off x="431" y="1527"/>
              <a:ext cx="2165" cy="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0649" name="Group 9"/>
          <p:cNvGrpSpPr>
            <a:grpSpLocks/>
          </p:cNvGrpSpPr>
          <p:nvPr/>
        </p:nvGrpSpPr>
        <p:grpSpPr bwMode="auto">
          <a:xfrm>
            <a:off x="6191250" y="2178050"/>
            <a:ext cx="2951163" cy="2268538"/>
            <a:chOff x="3900" y="1372"/>
            <a:chExt cx="1859" cy="1429"/>
          </a:xfrm>
        </p:grpSpPr>
        <p:pic>
          <p:nvPicPr>
            <p:cNvPr id="23563" name="Picture 10" descr="GWhitesides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0" y="1372"/>
              <a:ext cx="1222" cy="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4" name="Text Box 11"/>
            <p:cNvSpPr txBox="1">
              <a:spLocks noChangeArrowheads="1"/>
            </p:cNvSpPr>
            <p:nvPr/>
          </p:nvSpPr>
          <p:spPr bwMode="auto">
            <a:xfrm>
              <a:off x="3900" y="2532"/>
              <a:ext cx="1859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r">
                <a:buClr>
                  <a:schemeClr val="accent1"/>
                </a:buClr>
                <a:buSzPct val="150000"/>
                <a:buFontTx/>
                <a:buNone/>
              </a:pPr>
              <a:r>
                <a:rPr lang="en-US" altLang="en-US" sz="2200">
                  <a:solidFill>
                    <a:srgbClr val="003399"/>
                  </a:solidFill>
                </a:rPr>
                <a:t>George M. Whitesides</a:t>
              </a:r>
            </a:p>
          </p:txBody>
        </p:sp>
      </p:grpSp>
      <p:grpSp>
        <p:nvGrpSpPr>
          <p:cNvPr id="240652" name="Group 12"/>
          <p:cNvGrpSpPr>
            <a:grpSpLocks/>
          </p:cNvGrpSpPr>
          <p:nvPr/>
        </p:nvGrpSpPr>
        <p:grpSpPr bwMode="auto">
          <a:xfrm>
            <a:off x="1579563" y="4779963"/>
            <a:ext cx="7262812" cy="1822450"/>
            <a:chOff x="995" y="3011"/>
            <a:chExt cx="4575" cy="1148"/>
          </a:xfrm>
        </p:grpSpPr>
        <p:sp>
          <p:nvSpPr>
            <p:cNvPr id="23560" name="Text Box 13"/>
            <p:cNvSpPr txBox="1">
              <a:spLocks noChangeArrowheads="1"/>
            </p:cNvSpPr>
            <p:nvPr/>
          </p:nvSpPr>
          <p:spPr bwMode="auto">
            <a:xfrm>
              <a:off x="995" y="3890"/>
              <a:ext cx="1212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r">
                <a:buClr>
                  <a:schemeClr val="accent1"/>
                </a:buClr>
                <a:buSzPct val="150000"/>
                <a:buFontTx/>
                <a:buNone/>
              </a:pPr>
              <a:r>
                <a:rPr lang="en-US" altLang="en-US" sz="2200">
                  <a:solidFill>
                    <a:srgbClr val="003399"/>
                  </a:solidFill>
                </a:rPr>
                <a:t>Chris S. Chen</a:t>
              </a:r>
            </a:p>
          </p:txBody>
        </p:sp>
        <p:pic>
          <p:nvPicPr>
            <p:cNvPr id="23561" name="Picture 14" descr="image00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" y="3011"/>
              <a:ext cx="1686" cy="1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2" name="Picture 15" descr="chrischen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0" y="3024"/>
              <a:ext cx="1377" cy="1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Chen </a:t>
            </a:r>
            <a:r>
              <a:rPr lang="en-US" altLang="en-US" i="1"/>
              <a:t>et al.</a:t>
            </a:r>
            <a:r>
              <a:rPr lang="en-US" altLang="en-US"/>
              <a:t>, 1997</a:t>
            </a:r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685800" y="812800"/>
            <a:ext cx="77724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2000" y="1066800"/>
            <a:ext cx="7391400" cy="1676400"/>
          </a:xfrm>
          <a:noFill/>
        </p:spPr>
        <p:txBody>
          <a:bodyPr/>
          <a:lstStyle/>
          <a:p>
            <a:pPr eaLnBrk="1" hangingPunct="1"/>
            <a:r>
              <a:rPr lang="en-US" altLang="en-US"/>
              <a:t>Capillary endothelial cells were seeded onto either flat fibronectin-coated plates or beads of different diameter.</a:t>
            </a:r>
          </a:p>
          <a:p>
            <a:pPr eaLnBrk="1" hangingPunct="1"/>
            <a:r>
              <a:rPr lang="en-US" altLang="en-US"/>
              <a:t>Cells entered apoptosis as bead size decreased.</a:t>
            </a: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2362200"/>
            <a:ext cx="8083550" cy="327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Soft lithography</a:t>
            </a: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228600" y="990600"/>
            <a:ext cx="8458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/>
              <a:t>A collection of techniques heavily employing elastomeric substrates to define patterns.</a:t>
            </a:r>
          </a:p>
          <a:p>
            <a:pPr eaLnBrk="1" hangingPunct="1"/>
            <a:r>
              <a:rPr lang="en-US" altLang="en-US" sz="2800"/>
              <a:t>The methods include microcontact printing, molding, embossing, and many, many, many variants.</a:t>
            </a:r>
          </a:p>
          <a:p>
            <a:pPr eaLnBrk="1" hangingPunct="1"/>
            <a:r>
              <a:rPr lang="en-US" altLang="en-US" sz="2800"/>
              <a:t>Microcontact printing was the beginning of all this:</a:t>
            </a:r>
            <a:br>
              <a:rPr lang="en-US" altLang="en-US" sz="2800"/>
            </a:br>
            <a:r>
              <a:rPr lang="en-US" altLang="en-US" sz="2800"/>
              <a:t>A. Kumar, G.M. Whitesides, </a:t>
            </a:r>
            <a:r>
              <a:rPr lang="en-US" altLang="en-US" sz="2800" i="1"/>
              <a:t>Appl. Phys. Lett.</a:t>
            </a:r>
            <a:r>
              <a:rPr lang="en-US" altLang="en-US" sz="2800"/>
              <a:t> </a:t>
            </a:r>
            <a:r>
              <a:rPr lang="en-US" altLang="en-US" sz="2800" b="1"/>
              <a:t>1993</a:t>
            </a:r>
            <a:r>
              <a:rPr lang="en-US" altLang="en-US" sz="2800"/>
              <a:t>, </a:t>
            </a:r>
            <a:r>
              <a:rPr lang="en-US" altLang="en-US" sz="2800" i="1"/>
              <a:t>63</a:t>
            </a:r>
            <a:r>
              <a:rPr lang="en-US" altLang="en-US" sz="2800"/>
              <a:t>, 2002.</a:t>
            </a:r>
          </a:p>
          <a:p>
            <a:pPr eaLnBrk="1" hangingPunct="1"/>
            <a:endParaRPr lang="en-US" altLang="en-US" sz="2800"/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5"/>
          <a:stretch>
            <a:fillRect/>
          </a:stretch>
        </p:blipFill>
        <p:spPr bwMode="auto">
          <a:xfrm>
            <a:off x="6324600" y="4343400"/>
            <a:ext cx="2286000" cy="235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01" descr="pdmsr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57200"/>
            <a:ext cx="60198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polydimethylsiloxane (PDMS)</a:t>
            </a:r>
          </a:p>
        </p:txBody>
      </p:sp>
      <p:sp>
        <p:nvSpPr>
          <p:cNvPr id="19460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1" name="Freeform 4"/>
          <p:cNvSpPr>
            <a:spLocks/>
          </p:cNvSpPr>
          <p:nvPr/>
        </p:nvSpPr>
        <p:spPr bwMode="auto">
          <a:xfrm>
            <a:off x="661988" y="1814513"/>
            <a:ext cx="1587" cy="6350"/>
          </a:xfrm>
          <a:custGeom>
            <a:avLst/>
            <a:gdLst>
              <a:gd name="T0" fmla="*/ 2147483647 w 1"/>
              <a:gd name="T1" fmla="*/ 0 h 4"/>
              <a:gd name="T2" fmla="*/ 2147483647 w 1"/>
              <a:gd name="T3" fmla="*/ 2147483647 h 4"/>
              <a:gd name="T4" fmla="*/ 0 w 1"/>
              <a:gd name="T5" fmla="*/ 2147483647 h 4"/>
              <a:gd name="T6" fmla="*/ 2147483647 w 1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4">
                <a:moveTo>
                  <a:pt x="1" y="0"/>
                </a:moveTo>
                <a:lnTo>
                  <a:pt x="1" y="3"/>
                </a:lnTo>
                <a:lnTo>
                  <a:pt x="0" y="4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2" name="Freeform 5"/>
          <p:cNvSpPr>
            <a:spLocks/>
          </p:cNvSpPr>
          <p:nvPr/>
        </p:nvSpPr>
        <p:spPr bwMode="auto">
          <a:xfrm>
            <a:off x="908050" y="1879600"/>
            <a:ext cx="7938" cy="1588"/>
          </a:xfrm>
          <a:custGeom>
            <a:avLst/>
            <a:gdLst>
              <a:gd name="T0" fmla="*/ 0 w 5"/>
              <a:gd name="T1" fmla="*/ 2147483647 h 1"/>
              <a:gd name="T2" fmla="*/ 2147483647 w 5"/>
              <a:gd name="T3" fmla="*/ 0 h 1"/>
              <a:gd name="T4" fmla="*/ 2147483647 w 5"/>
              <a:gd name="T5" fmla="*/ 2147483647 h 1"/>
              <a:gd name="T6" fmla="*/ 0 w 5"/>
              <a:gd name="T7" fmla="*/ 2147483647 h 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1">
                <a:moveTo>
                  <a:pt x="0" y="1"/>
                </a:moveTo>
                <a:lnTo>
                  <a:pt x="3" y="0"/>
                </a:lnTo>
                <a:lnTo>
                  <a:pt x="5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3" name="Freeform 6"/>
          <p:cNvSpPr>
            <a:spLocks/>
          </p:cNvSpPr>
          <p:nvPr/>
        </p:nvSpPr>
        <p:spPr bwMode="auto">
          <a:xfrm>
            <a:off x="661988" y="1814513"/>
            <a:ext cx="1587" cy="6350"/>
          </a:xfrm>
          <a:custGeom>
            <a:avLst/>
            <a:gdLst>
              <a:gd name="T0" fmla="*/ 2147483647 w 1"/>
              <a:gd name="T1" fmla="*/ 0 h 4"/>
              <a:gd name="T2" fmla="*/ 2147483647 w 1"/>
              <a:gd name="T3" fmla="*/ 2147483647 h 4"/>
              <a:gd name="T4" fmla="*/ 0 w 1"/>
              <a:gd name="T5" fmla="*/ 2147483647 h 4"/>
              <a:gd name="T6" fmla="*/ 2147483647 w 1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4">
                <a:moveTo>
                  <a:pt x="1" y="0"/>
                </a:moveTo>
                <a:lnTo>
                  <a:pt x="1" y="3"/>
                </a:lnTo>
                <a:lnTo>
                  <a:pt x="0" y="4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4" name="Freeform 7"/>
          <p:cNvSpPr>
            <a:spLocks/>
          </p:cNvSpPr>
          <p:nvPr/>
        </p:nvSpPr>
        <p:spPr bwMode="auto">
          <a:xfrm>
            <a:off x="908050" y="1879600"/>
            <a:ext cx="7938" cy="1588"/>
          </a:xfrm>
          <a:custGeom>
            <a:avLst/>
            <a:gdLst>
              <a:gd name="T0" fmla="*/ 0 w 5"/>
              <a:gd name="T1" fmla="*/ 2147483647 h 1"/>
              <a:gd name="T2" fmla="*/ 2147483647 w 5"/>
              <a:gd name="T3" fmla="*/ 0 h 1"/>
              <a:gd name="T4" fmla="*/ 2147483647 w 5"/>
              <a:gd name="T5" fmla="*/ 2147483647 h 1"/>
              <a:gd name="T6" fmla="*/ 0 w 5"/>
              <a:gd name="T7" fmla="*/ 2147483647 h 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1">
                <a:moveTo>
                  <a:pt x="0" y="1"/>
                </a:moveTo>
                <a:lnTo>
                  <a:pt x="3" y="0"/>
                </a:lnTo>
                <a:lnTo>
                  <a:pt x="5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5" name="Freeform 8"/>
          <p:cNvSpPr>
            <a:spLocks/>
          </p:cNvSpPr>
          <p:nvPr/>
        </p:nvSpPr>
        <p:spPr bwMode="auto">
          <a:xfrm>
            <a:off x="958850" y="1814513"/>
            <a:ext cx="4763" cy="6350"/>
          </a:xfrm>
          <a:custGeom>
            <a:avLst/>
            <a:gdLst>
              <a:gd name="T0" fmla="*/ 2147483647 w 3"/>
              <a:gd name="T1" fmla="*/ 0 h 4"/>
              <a:gd name="T2" fmla="*/ 2147483647 w 3"/>
              <a:gd name="T3" fmla="*/ 2147483647 h 4"/>
              <a:gd name="T4" fmla="*/ 0 w 3"/>
              <a:gd name="T5" fmla="*/ 2147483647 h 4"/>
              <a:gd name="T6" fmla="*/ 2147483647 w 3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3"/>
                </a:lnTo>
                <a:lnTo>
                  <a:pt x="0" y="4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6" name="Freeform 9"/>
          <p:cNvSpPr>
            <a:spLocks/>
          </p:cNvSpPr>
          <p:nvPr/>
        </p:nvSpPr>
        <p:spPr bwMode="auto">
          <a:xfrm>
            <a:off x="1035050" y="1814513"/>
            <a:ext cx="4763" cy="6350"/>
          </a:xfrm>
          <a:custGeom>
            <a:avLst/>
            <a:gdLst>
              <a:gd name="T0" fmla="*/ 2147483647 w 3"/>
              <a:gd name="T1" fmla="*/ 0 h 4"/>
              <a:gd name="T2" fmla="*/ 2147483647 w 3"/>
              <a:gd name="T3" fmla="*/ 2147483647 h 4"/>
              <a:gd name="T4" fmla="*/ 0 w 3"/>
              <a:gd name="T5" fmla="*/ 2147483647 h 4"/>
              <a:gd name="T6" fmla="*/ 2147483647 w 3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3"/>
                </a:lnTo>
                <a:lnTo>
                  <a:pt x="0" y="4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7" name="Freeform 10"/>
          <p:cNvSpPr>
            <a:spLocks/>
          </p:cNvSpPr>
          <p:nvPr/>
        </p:nvSpPr>
        <p:spPr bwMode="auto">
          <a:xfrm>
            <a:off x="958850" y="1814513"/>
            <a:ext cx="4763" cy="6350"/>
          </a:xfrm>
          <a:custGeom>
            <a:avLst/>
            <a:gdLst>
              <a:gd name="T0" fmla="*/ 2147483647 w 3"/>
              <a:gd name="T1" fmla="*/ 0 h 4"/>
              <a:gd name="T2" fmla="*/ 2147483647 w 3"/>
              <a:gd name="T3" fmla="*/ 2147483647 h 4"/>
              <a:gd name="T4" fmla="*/ 0 w 3"/>
              <a:gd name="T5" fmla="*/ 2147483647 h 4"/>
              <a:gd name="T6" fmla="*/ 2147483647 w 3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3"/>
                </a:lnTo>
                <a:lnTo>
                  <a:pt x="0" y="4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8" name="Freeform 11"/>
          <p:cNvSpPr>
            <a:spLocks/>
          </p:cNvSpPr>
          <p:nvPr/>
        </p:nvSpPr>
        <p:spPr bwMode="auto">
          <a:xfrm>
            <a:off x="1035050" y="1814513"/>
            <a:ext cx="4763" cy="6350"/>
          </a:xfrm>
          <a:custGeom>
            <a:avLst/>
            <a:gdLst>
              <a:gd name="T0" fmla="*/ 2147483647 w 3"/>
              <a:gd name="T1" fmla="*/ 0 h 4"/>
              <a:gd name="T2" fmla="*/ 2147483647 w 3"/>
              <a:gd name="T3" fmla="*/ 2147483647 h 4"/>
              <a:gd name="T4" fmla="*/ 0 w 3"/>
              <a:gd name="T5" fmla="*/ 2147483647 h 4"/>
              <a:gd name="T6" fmla="*/ 2147483647 w 3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3"/>
                </a:lnTo>
                <a:lnTo>
                  <a:pt x="0" y="4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9" name="Freeform 12"/>
          <p:cNvSpPr>
            <a:spLocks/>
          </p:cNvSpPr>
          <p:nvPr/>
        </p:nvSpPr>
        <p:spPr bwMode="auto">
          <a:xfrm>
            <a:off x="661988" y="1814513"/>
            <a:ext cx="1587" cy="6350"/>
          </a:xfrm>
          <a:custGeom>
            <a:avLst/>
            <a:gdLst>
              <a:gd name="T0" fmla="*/ 2147483647 w 1"/>
              <a:gd name="T1" fmla="*/ 0 h 4"/>
              <a:gd name="T2" fmla="*/ 2147483647 w 1"/>
              <a:gd name="T3" fmla="*/ 2147483647 h 4"/>
              <a:gd name="T4" fmla="*/ 0 w 1"/>
              <a:gd name="T5" fmla="*/ 2147483647 h 4"/>
              <a:gd name="T6" fmla="*/ 2147483647 w 1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4">
                <a:moveTo>
                  <a:pt x="1" y="0"/>
                </a:moveTo>
                <a:lnTo>
                  <a:pt x="1" y="3"/>
                </a:lnTo>
                <a:lnTo>
                  <a:pt x="0" y="4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0" name="Freeform 13"/>
          <p:cNvSpPr>
            <a:spLocks/>
          </p:cNvSpPr>
          <p:nvPr/>
        </p:nvSpPr>
        <p:spPr bwMode="auto">
          <a:xfrm>
            <a:off x="908050" y="1879600"/>
            <a:ext cx="7938" cy="1588"/>
          </a:xfrm>
          <a:custGeom>
            <a:avLst/>
            <a:gdLst>
              <a:gd name="T0" fmla="*/ 0 w 5"/>
              <a:gd name="T1" fmla="*/ 2147483647 h 1"/>
              <a:gd name="T2" fmla="*/ 2147483647 w 5"/>
              <a:gd name="T3" fmla="*/ 0 h 1"/>
              <a:gd name="T4" fmla="*/ 2147483647 w 5"/>
              <a:gd name="T5" fmla="*/ 2147483647 h 1"/>
              <a:gd name="T6" fmla="*/ 0 w 5"/>
              <a:gd name="T7" fmla="*/ 2147483647 h 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1">
                <a:moveTo>
                  <a:pt x="0" y="1"/>
                </a:moveTo>
                <a:lnTo>
                  <a:pt x="3" y="0"/>
                </a:lnTo>
                <a:lnTo>
                  <a:pt x="5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1" name="Freeform 14"/>
          <p:cNvSpPr>
            <a:spLocks/>
          </p:cNvSpPr>
          <p:nvPr/>
        </p:nvSpPr>
        <p:spPr bwMode="auto">
          <a:xfrm>
            <a:off x="661988" y="1814513"/>
            <a:ext cx="1587" cy="6350"/>
          </a:xfrm>
          <a:custGeom>
            <a:avLst/>
            <a:gdLst>
              <a:gd name="T0" fmla="*/ 2147483647 w 1"/>
              <a:gd name="T1" fmla="*/ 0 h 4"/>
              <a:gd name="T2" fmla="*/ 2147483647 w 1"/>
              <a:gd name="T3" fmla="*/ 2147483647 h 4"/>
              <a:gd name="T4" fmla="*/ 0 w 1"/>
              <a:gd name="T5" fmla="*/ 2147483647 h 4"/>
              <a:gd name="T6" fmla="*/ 2147483647 w 1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4">
                <a:moveTo>
                  <a:pt x="1" y="0"/>
                </a:moveTo>
                <a:lnTo>
                  <a:pt x="1" y="3"/>
                </a:lnTo>
                <a:lnTo>
                  <a:pt x="0" y="4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2" name="Freeform 15"/>
          <p:cNvSpPr>
            <a:spLocks/>
          </p:cNvSpPr>
          <p:nvPr/>
        </p:nvSpPr>
        <p:spPr bwMode="auto">
          <a:xfrm>
            <a:off x="908050" y="1879600"/>
            <a:ext cx="7938" cy="1588"/>
          </a:xfrm>
          <a:custGeom>
            <a:avLst/>
            <a:gdLst>
              <a:gd name="T0" fmla="*/ 0 w 5"/>
              <a:gd name="T1" fmla="*/ 2147483647 h 1"/>
              <a:gd name="T2" fmla="*/ 2147483647 w 5"/>
              <a:gd name="T3" fmla="*/ 0 h 1"/>
              <a:gd name="T4" fmla="*/ 2147483647 w 5"/>
              <a:gd name="T5" fmla="*/ 2147483647 h 1"/>
              <a:gd name="T6" fmla="*/ 0 w 5"/>
              <a:gd name="T7" fmla="*/ 2147483647 h 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1">
                <a:moveTo>
                  <a:pt x="0" y="1"/>
                </a:moveTo>
                <a:lnTo>
                  <a:pt x="3" y="0"/>
                </a:lnTo>
                <a:lnTo>
                  <a:pt x="5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3" name="Rectangle 204"/>
          <p:cNvSpPr>
            <a:spLocks noChangeArrowheads="1"/>
          </p:cNvSpPr>
          <p:nvPr/>
        </p:nvSpPr>
        <p:spPr bwMode="auto">
          <a:xfrm>
            <a:off x="381000" y="5105400"/>
            <a:ext cx="86106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800"/>
              <a:t>Controllable mechanical properties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Most often used: Dow Corning Sylgard 184, 182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cures without shrinking and without solvents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title"/>
          </p:nvPr>
        </p:nvSpPr>
        <p:spPr>
          <a:xfrm>
            <a:off x="355600" y="0"/>
            <a:ext cx="8382000" cy="990600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en-US" altLang="en-US"/>
              <a:t>Patterning thiols - Kumar &amp; Whitesides, 1993</a:t>
            </a:r>
          </a:p>
        </p:txBody>
      </p:sp>
      <p:sp>
        <p:nvSpPr>
          <p:cNvPr id="7171" name="Line 4"/>
          <p:cNvSpPr>
            <a:spLocks noChangeShapeType="1"/>
          </p:cNvSpPr>
          <p:nvPr/>
        </p:nvSpPr>
        <p:spPr bwMode="auto">
          <a:xfrm>
            <a:off x="481013" y="795338"/>
            <a:ext cx="80645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990600"/>
            <a:ext cx="4338637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50" y="1219200"/>
            <a:ext cx="3889375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4" name="TextBox 1"/>
          <p:cNvSpPr txBox="1">
            <a:spLocks noChangeArrowheads="1"/>
          </p:cNvSpPr>
          <p:nvPr/>
        </p:nvSpPr>
        <p:spPr bwMode="auto">
          <a:xfrm>
            <a:off x="5562600" y="795338"/>
            <a:ext cx="1003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/>
              <a:t>master</a:t>
            </a:r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6999288" y="800100"/>
            <a:ext cx="1916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/>
              <a:t>etched pattern</a:t>
            </a:r>
          </a:p>
        </p:txBody>
      </p:sp>
    </p:spTree>
    <p:extLst>
      <p:ext uri="{BB962C8B-B14F-4D97-AF65-F5344CB8AC3E}">
        <p14:creationId xmlns:p14="http://schemas.microsoft.com/office/powerpoint/2010/main" val="763976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Chen </a:t>
            </a:r>
            <a:r>
              <a:rPr lang="en-US" altLang="en-US" i="1"/>
              <a:t>et al.</a:t>
            </a:r>
            <a:r>
              <a:rPr lang="en-US" altLang="en-US"/>
              <a:t>, 1997</a:t>
            </a:r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685800" y="812800"/>
            <a:ext cx="77724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58"/>
          <a:stretch>
            <a:fillRect/>
          </a:stretch>
        </p:blipFill>
        <p:spPr bwMode="auto">
          <a:xfrm>
            <a:off x="533400" y="914400"/>
            <a:ext cx="37719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55"/>
          <a:stretch>
            <a:fillRect/>
          </a:stretch>
        </p:blipFill>
        <p:spPr bwMode="auto">
          <a:xfrm>
            <a:off x="4495800" y="990600"/>
            <a:ext cx="4343400" cy="372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114800" y="4953000"/>
            <a:ext cx="4724400" cy="1676400"/>
          </a:xfrm>
          <a:noFill/>
        </p:spPr>
        <p:txBody>
          <a:bodyPr/>
          <a:lstStyle/>
          <a:p>
            <a:pPr eaLnBrk="1" hangingPunct="1"/>
            <a:r>
              <a:rPr lang="en-US" altLang="en-US" sz="1400"/>
              <a:t>first, stamped hexadecanethiol [HS(CH</a:t>
            </a:r>
            <a:r>
              <a:rPr lang="en-US" altLang="en-US" sz="1400" baseline="-25000"/>
              <a:t>2</a:t>
            </a:r>
            <a:r>
              <a:rPr lang="en-US" altLang="en-US" sz="1400"/>
              <a:t>)</a:t>
            </a:r>
            <a:r>
              <a:rPr lang="en-US" altLang="en-US" sz="1400" baseline="-25000"/>
              <a:t>15</a:t>
            </a:r>
            <a:r>
              <a:rPr lang="en-US" altLang="en-US" sz="1400"/>
              <a:t>CH</a:t>
            </a:r>
            <a:r>
              <a:rPr lang="en-US" altLang="en-US" sz="1400" baseline="-25000"/>
              <a:t>3</a:t>
            </a:r>
            <a:r>
              <a:rPr lang="en-US" altLang="en-US" sz="1400"/>
              <a:t>]</a:t>
            </a:r>
          </a:p>
          <a:p>
            <a:pPr eaLnBrk="1" hangingPunct="1"/>
            <a:r>
              <a:rPr lang="en-US" altLang="en-US" sz="1400"/>
              <a:t>then, washed with tri(ethylene glycol)-terminated-alkanethiol HS(CH</a:t>
            </a:r>
            <a:r>
              <a:rPr lang="en-US" altLang="en-US" sz="1400" baseline="-25000"/>
              <a:t>2</a:t>
            </a:r>
            <a:r>
              <a:rPr lang="en-US" altLang="en-US" sz="1400"/>
              <a:t>)</a:t>
            </a:r>
            <a:r>
              <a:rPr lang="en-US" altLang="en-US" sz="1400" baseline="-25000"/>
              <a:t>11</a:t>
            </a:r>
            <a:r>
              <a:rPr lang="en-US" altLang="en-US" sz="1400"/>
              <a:t>(OCH</a:t>
            </a:r>
            <a:r>
              <a:rPr lang="en-US" altLang="en-US" sz="1400" baseline="-25000"/>
              <a:t>2</a:t>
            </a:r>
            <a:r>
              <a:rPr lang="en-US" altLang="en-US" sz="1400"/>
              <a:t>CH</a:t>
            </a:r>
            <a:r>
              <a:rPr lang="en-US" altLang="en-US" sz="1400" baseline="-25000"/>
              <a:t>2</a:t>
            </a:r>
            <a:r>
              <a:rPr lang="en-US" altLang="en-US" sz="1400"/>
              <a:t>)</a:t>
            </a:r>
            <a:r>
              <a:rPr lang="en-US" altLang="en-US" sz="1400" baseline="-25000"/>
              <a:t>3</a:t>
            </a:r>
            <a:r>
              <a:rPr lang="en-US" altLang="en-US" sz="1400"/>
              <a:t>OH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Cell spreading regulates cell survival</a:t>
            </a: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685800" y="812800"/>
            <a:ext cx="77724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6628" name="Picture 4" descr="Chen slid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1090613"/>
            <a:ext cx="3311525" cy="4578350"/>
          </a:xfrm>
          <a:prstGeom prst="rect">
            <a:avLst/>
          </a:prstGeom>
          <a:noFill/>
          <a:ln w="1905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chen slid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1090613"/>
            <a:ext cx="4511675" cy="4481512"/>
          </a:xfrm>
          <a:prstGeom prst="rect">
            <a:avLst/>
          </a:prstGeom>
          <a:noFill/>
          <a:ln w="1905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Cell spreading regulates cell survival</a:t>
            </a:r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685800" y="812800"/>
            <a:ext cx="77724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7652" name="Picture 4" descr="Chen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090613"/>
            <a:ext cx="4484688" cy="4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Chen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914400"/>
            <a:ext cx="266223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791200" y="5791200"/>
            <a:ext cx="30845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black bars: total area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grey bars: ECM contact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3" y="381000"/>
            <a:ext cx="3173412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23"/>
          <p:cNvPicPr>
            <a:picLocks noChangeAspect="1" noChangeArrowheads="1"/>
          </p:cNvPicPr>
          <p:nvPr/>
        </p:nvPicPr>
        <p:blipFill>
          <a:blip r:embed="rId3" cstate="print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4" r="10294"/>
          <a:stretch>
            <a:fillRect/>
          </a:stretch>
        </p:blipFill>
        <p:spPr bwMode="auto">
          <a:xfrm>
            <a:off x="6189663" y="381000"/>
            <a:ext cx="2801937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4"/>
          <a:stretch>
            <a:fillRect/>
          </a:stretch>
        </p:blipFill>
        <p:spPr bwMode="auto">
          <a:xfrm>
            <a:off x="246063" y="381000"/>
            <a:ext cx="2703512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Text Box 29"/>
          <p:cNvSpPr txBox="1">
            <a:spLocks noChangeArrowheads="1"/>
          </p:cNvSpPr>
          <p:nvPr/>
        </p:nvSpPr>
        <p:spPr bwMode="auto">
          <a:xfrm>
            <a:off x="304800" y="54102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silica sand</a:t>
            </a:r>
          </a:p>
        </p:txBody>
      </p:sp>
      <p:sp>
        <p:nvSpPr>
          <p:cNvPr id="4102" name="Text Box 30"/>
          <p:cNvSpPr txBox="1">
            <a:spLocks noChangeArrowheads="1"/>
          </p:cNvSpPr>
          <p:nvPr/>
        </p:nvSpPr>
        <p:spPr bwMode="auto">
          <a:xfrm>
            <a:off x="3559175" y="5410200"/>
            <a:ext cx="2384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purify and regrow</a:t>
            </a:r>
          </a:p>
        </p:txBody>
      </p:sp>
      <p:sp>
        <p:nvSpPr>
          <p:cNvPr id="4103" name="Text Box 31"/>
          <p:cNvSpPr txBox="1">
            <a:spLocks noChangeArrowheads="1"/>
          </p:cNvSpPr>
          <p:nvPr/>
        </p:nvSpPr>
        <p:spPr bwMode="auto">
          <a:xfrm>
            <a:off x="1752600" y="6248400"/>
            <a:ext cx="2362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imes New Roman" pitchFamily="18" charset="0"/>
              </a:rPr>
              <a:t>SiO</a:t>
            </a:r>
            <a:r>
              <a:rPr lang="en-US" altLang="en-US" sz="1800" baseline="-25000">
                <a:latin typeface="Times New Roman" pitchFamily="18" charset="0"/>
              </a:rPr>
              <a:t>x</a:t>
            </a:r>
            <a:r>
              <a:rPr lang="en-US" altLang="en-US" sz="1800">
                <a:latin typeface="Times New Roman" pitchFamily="18" charset="0"/>
              </a:rPr>
              <a:t> + C -&gt; Si + CO</a:t>
            </a:r>
            <a:r>
              <a:rPr lang="en-US" altLang="en-US" sz="1800" baseline="-25000">
                <a:latin typeface="Times New Roman" pitchFamily="18" charset="0"/>
              </a:rPr>
              <a:t>x</a:t>
            </a: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4104" name="AutoShape 32"/>
          <p:cNvSpPr>
            <a:spLocks noChangeArrowheads="1"/>
          </p:cNvSpPr>
          <p:nvPr/>
        </p:nvSpPr>
        <p:spPr bwMode="auto">
          <a:xfrm>
            <a:off x="2133600" y="5867400"/>
            <a:ext cx="1752600" cy="228600"/>
          </a:xfrm>
          <a:prstGeom prst="curvedUpArrow">
            <a:avLst>
              <a:gd name="adj1" fmla="val 153333"/>
              <a:gd name="adj2" fmla="val 30666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>
              <a:latin typeface="Times New Roman" pitchFamily="18" charset="0"/>
            </a:endParaRPr>
          </a:p>
        </p:txBody>
      </p:sp>
      <p:pic>
        <p:nvPicPr>
          <p:cNvPr id="4105" name="Picture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51438"/>
            <a:ext cx="2247900" cy="157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3646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6200" y="7620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Clean room</a:t>
            </a: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38916" name="Picture 4" descr="https://www.modular-cleanroom.net/wp-content/uploads/2016/09/Westbury_Cleanrooms_3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66799"/>
            <a:ext cx="8216046" cy="547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934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6200" y="7620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Clean room</a:t>
            </a: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304135" name="Picture 7" descr="http://www.tlycleanroom.com/Upload/20101288329655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808891"/>
            <a:ext cx="5486400" cy="58037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51616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76200" y="7620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Columbia</a:t>
            </a:r>
            <a:r>
              <a:rPr kumimoji="0" lang="en-US" sz="2400" b="0" i="0" u="none" strike="noStrike" kern="0" cap="none" spc="0" normalizeH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Clean room </a:t>
            </a:r>
            <a:r>
              <a:rPr lang="en-US" kern="0" dirty="0">
                <a:solidFill>
                  <a:srgbClr val="003399"/>
                </a:solidFill>
                <a:latin typeface="+mj-lt"/>
                <a:ea typeface="+mj-ea"/>
                <a:cs typeface="+mj-cs"/>
              </a:rPr>
              <a:t>- </a:t>
            </a:r>
            <a:r>
              <a:rPr lang="en-US" sz="1600" kern="0" dirty="0">
                <a:solidFill>
                  <a:srgbClr val="003399"/>
                </a:solidFill>
                <a:latin typeface="+mj-lt"/>
                <a:ea typeface="+mj-ea"/>
                <a:cs typeface="+mj-cs"/>
              </a:rPr>
              <a:t>http://cni.columbia.edu/columbia-university-clean-room/</a:t>
            </a: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14400"/>
            <a:ext cx="7034837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 descr="CRlayou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9"/>
          <a:stretch/>
        </p:blipFill>
        <p:spPr bwMode="auto">
          <a:xfrm>
            <a:off x="152400" y="685800"/>
            <a:ext cx="3840562" cy="599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64477" y="123092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CUNY City</a:t>
            </a:r>
            <a:r>
              <a:rPr kumimoji="0" lang="en-US" sz="2400" b="0" i="0" u="none" strike="noStrike" kern="0" cap="none" spc="0" normalizeH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kern="0" dirty="0">
                <a:solidFill>
                  <a:srgbClr val="003399"/>
                </a:solidFill>
                <a:latin typeface="+mj-lt"/>
                <a:ea typeface="+mj-ea"/>
                <a:cs typeface="+mj-cs"/>
              </a:rPr>
              <a:t>College - http://nanofab.asrc.cuny.edu/</a:t>
            </a: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304800" y="8382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510"/>
            <a:ext cx="6810375" cy="570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8877300" cy="609600"/>
          </a:xfrm>
        </p:spPr>
        <p:txBody>
          <a:bodyPr/>
          <a:lstStyle/>
          <a:p>
            <a:pPr eaLnBrk="1" hangingPunct="1"/>
            <a:r>
              <a:rPr lang="en-US" dirty="0"/>
              <a:t>Brookhaven - https://www.bnl.gov/cfn/</a:t>
            </a:r>
          </a:p>
        </p:txBody>
      </p:sp>
      <p:sp>
        <p:nvSpPr>
          <p:cNvPr id="52227" name="Line 4"/>
          <p:cNvSpPr>
            <a:spLocks noChangeShapeType="1"/>
          </p:cNvSpPr>
          <p:nvPr/>
        </p:nvSpPr>
        <p:spPr bwMode="auto">
          <a:xfrm>
            <a:off x="304800" y="6858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51"/>
          <a:stretch/>
        </p:blipFill>
        <p:spPr bwMode="auto">
          <a:xfrm>
            <a:off x="838200" y="762000"/>
            <a:ext cx="74676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64137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458200" cy="609600"/>
          </a:xfrm>
        </p:spPr>
        <p:txBody>
          <a:bodyPr/>
          <a:lstStyle/>
          <a:p>
            <a:pPr eaLnBrk="1" hangingPunct="1"/>
            <a:r>
              <a:rPr lang="en-US" dirty="0"/>
              <a:t>Cornell </a:t>
            </a:r>
            <a:r>
              <a:rPr lang="en-US" dirty="0" err="1"/>
              <a:t>NanoScale</a:t>
            </a:r>
            <a:r>
              <a:rPr lang="en-US" dirty="0"/>
              <a:t> Science and Technology Facility - www.cnf.cornell.edu</a:t>
            </a:r>
          </a:p>
        </p:txBody>
      </p:sp>
      <p:sp>
        <p:nvSpPr>
          <p:cNvPr id="52227" name="Line 4"/>
          <p:cNvSpPr>
            <a:spLocks noChangeShapeType="1"/>
          </p:cNvSpPr>
          <p:nvPr/>
        </p:nvSpPr>
        <p:spPr bwMode="auto">
          <a:xfrm>
            <a:off x="304800" y="8382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2228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066800"/>
            <a:ext cx="47767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9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5791200"/>
            <a:ext cx="2171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30" name="Rectangle 17"/>
          <p:cNvSpPr>
            <a:spLocks noChangeArrowheads="1"/>
          </p:cNvSpPr>
          <p:nvPr/>
        </p:nvSpPr>
        <p:spPr bwMode="auto">
          <a:xfrm>
            <a:off x="381000" y="990600"/>
            <a:ext cx="4114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sz="2800" dirty="0">
                <a:latin typeface="Arial" charset="0"/>
              </a:rPr>
              <a:t>One of the premier NNCI sites</a:t>
            </a:r>
          </a:p>
          <a:p>
            <a:pPr marL="342900" indent="-342900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sz="2800" dirty="0">
                <a:latin typeface="Arial" charset="0"/>
              </a:rPr>
              <a:t>Wide coverage of micro-/</a:t>
            </a:r>
            <a:r>
              <a:rPr lang="en-US" sz="2800" dirty="0" err="1">
                <a:latin typeface="Arial" charset="0"/>
              </a:rPr>
              <a:t>nano</a:t>
            </a:r>
            <a:r>
              <a:rPr lang="en-US" sz="2800" dirty="0">
                <a:latin typeface="Arial" charset="0"/>
              </a:rPr>
              <a:t>-scale</a:t>
            </a:r>
            <a:br>
              <a:rPr lang="en-US" sz="2800" dirty="0">
                <a:latin typeface="Arial" charset="0"/>
              </a:rPr>
            </a:br>
            <a:r>
              <a:rPr lang="en-US" sz="2800" dirty="0">
                <a:latin typeface="Arial" charset="0"/>
              </a:rPr>
              <a:t>research</a:t>
            </a:r>
          </a:p>
          <a:p>
            <a:pPr marL="342900" indent="-342900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sz="2800" dirty="0">
                <a:latin typeface="Arial" charset="0"/>
              </a:rPr>
              <a:t>large-scale, finer resolution</a:t>
            </a:r>
          </a:p>
          <a:p>
            <a:pPr marL="342900" indent="-342900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sz="2800" dirty="0">
                <a:latin typeface="Arial" charset="0"/>
              </a:rPr>
              <a:t>Ithaca, NY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National Nanotechnology Coordinated Infrastructure – http://www.nnci.net/about-nnci</a:t>
            </a:r>
          </a:p>
        </p:txBody>
      </p:sp>
      <p:sp>
        <p:nvSpPr>
          <p:cNvPr id="51205" name="Line 4"/>
          <p:cNvSpPr>
            <a:spLocks noChangeShapeType="1"/>
          </p:cNvSpPr>
          <p:nvPr/>
        </p:nvSpPr>
        <p:spPr bwMode="auto">
          <a:xfrm>
            <a:off x="152400" y="8382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45058" name="Picture 2" descr="NNCI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2400"/>
            <a:ext cx="2438400" cy="50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8331679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Silicon crystals – doping and conduction</a:t>
            </a: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85800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876800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438400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1341" name="Group 29"/>
          <p:cNvGrpSpPr>
            <a:grpSpLocks/>
          </p:cNvGrpSpPr>
          <p:nvPr/>
        </p:nvGrpSpPr>
        <p:grpSpPr bwMode="auto">
          <a:xfrm>
            <a:off x="3276600" y="838200"/>
            <a:ext cx="5410200" cy="5867400"/>
            <a:chOff x="2064" y="528"/>
            <a:chExt cx="3408" cy="3696"/>
          </a:xfrm>
        </p:grpSpPr>
        <p:pic>
          <p:nvPicPr>
            <p:cNvPr id="5130" name="Picture 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8" y="2928"/>
              <a:ext cx="1584" cy="10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31" name="Text Box 19"/>
            <p:cNvSpPr txBox="1">
              <a:spLocks noChangeArrowheads="1"/>
            </p:cNvSpPr>
            <p:nvPr/>
          </p:nvSpPr>
          <p:spPr bwMode="auto">
            <a:xfrm>
              <a:off x="4128" y="3936"/>
              <a:ext cx="102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>
                  <a:latin typeface="Times New Roman" pitchFamily="18" charset="0"/>
                </a:rPr>
                <a:t>reverse bias</a:t>
              </a:r>
            </a:p>
          </p:txBody>
        </p:sp>
        <p:pic>
          <p:nvPicPr>
            <p:cNvPr id="5132" name="Picture 2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2928"/>
              <a:ext cx="1632" cy="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33" name="Text Box 21"/>
            <p:cNvSpPr txBox="1">
              <a:spLocks noChangeArrowheads="1"/>
            </p:cNvSpPr>
            <p:nvPr/>
          </p:nvSpPr>
          <p:spPr bwMode="auto">
            <a:xfrm>
              <a:off x="2448" y="3936"/>
              <a:ext cx="108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>
                  <a:latin typeface="Times New Roman" pitchFamily="18" charset="0"/>
                </a:rPr>
                <a:t>forward bias</a:t>
              </a:r>
            </a:p>
          </p:txBody>
        </p:sp>
        <p:pic>
          <p:nvPicPr>
            <p:cNvPr id="5134" name="Picture 2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248"/>
              <a:ext cx="2208" cy="1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135" name="Group 25"/>
            <p:cNvGrpSpPr>
              <a:grpSpLocks/>
            </p:cNvGrpSpPr>
            <p:nvPr/>
          </p:nvGrpSpPr>
          <p:grpSpPr bwMode="auto">
            <a:xfrm>
              <a:off x="2880" y="528"/>
              <a:ext cx="1572" cy="708"/>
              <a:chOff x="3072" y="480"/>
              <a:chExt cx="1812" cy="900"/>
            </a:xfrm>
          </p:grpSpPr>
          <p:pic>
            <p:nvPicPr>
              <p:cNvPr id="5136" name="Picture 2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2" y="480"/>
                <a:ext cx="900" cy="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37" name="Picture 2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4" y="480"/>
                <a:ext cx="900" cy="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5128" name="Text Box 27"/>
          <p:cNvSpPr txBox="1">
            <a:spLocks noChangeArrowheads="1"/>
          </p:cNvSpPr>
          <p:nvPr/>
        </p:nvSpPr>
        <p:spPr bwMode="auto">
          <a:xfrm>
            <a:off x="533400" y="6248400"/>
            <a:ext cx="2755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p-type (excess holes)</a:t>
            </a:r>
          </a:p>
        </p:txBody>
      </p:sp>
      <p:sp>
        <p:nvSpPr>
          <p:cNvPr id="5129" name="Text Box 28"/>
          <p:cNvSpPr txBox="1">
            <a:spLocks noChangeArrowheads="1"/>
          </p:cNvSpPr>
          <p:nvPr/>
        </p:nvSpPr>
        <p:spPr bwMode="auto">
          <a:xfrm>
            <a:off x="304800" y="3886200"/>
            <a:ext cx="3211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n-type (excess electrons)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bipolar junction transistor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48" name="Picture 4" descr="bjt op curve1 cr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308350"/>
            <a:ext cx="4724400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19175"/>
            <a:ext cx="5181600" cy="225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855788" y="533400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/>
              <a:t>n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886200" y="5349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/>
              <a:t>n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846388" y="534988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/>
              <a:t>p</a:t>
            </a:r>
          </a:p>
        </p:txBody>
      </p:sp>
      <p:pic>
        <p:nvPicPr>
          <p:cNvPr id="187405" name="Picture 13" descr="bjt layout cro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3"/>
          <a:stretch>
            <a:fillRect/>
          </a:stretch>
        </p:blipFill>
        <p:spPr bwMode="auto">
          <a:xfrm>
            <a:off x="6096000" y="1143000"/>
            <a:ext cx="2719388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Integration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2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97177"/>
            <a:ext cx="5181600" cy="318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2895600" cy="218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4" name="Text Box 20"/>
          <p:cNvSpPr txBox="1">
            <a:spLocks noChangeArrowheads="1"/>
          </p:cNvSpPr>
          <p:nvPr/>
        </p:nvSpPr>
        <p:spPr bwMode="auto">
          <a:xfrm>
            <a:off x="2590800" y="1295400"/>
            <a:ext cx="2443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V</a:t>
            </a:r>
            <a:r>
              <a:rPr lang="en-US" altLang="en-US" baseline="-25000">
                <a:latin typeface="Times New Roman" pitchFamily="18" charset="0"/>
              </a:rPr>
              <a:t>out</a:t>
            </a:r>
            <a:r>
              <a:rPr lang="en-US" altLang="en-US">
                <a:latin typeface="Times New Roman" pitchFamily="18" charset="0"/>
              </a:rPr>
              <a:t> = A*(V</a:t>
            </a:r>
            <a:r>
              <a:rPr lang="en-US" altLang="en-US" baseline="-25000">
                <a:latin typeface="Times New Roman" pitchFamily="18" charset="0"/>
              </a:rPr>
              <a:t>+</a:t>
            </a:r>
            <a:r>
              <a:rPr lang="en-US" altLang="en-US">
                <a:latin typeface="Times New Roman" pitchFamily="18" charset="0"/>
              </a:rPr>
              <a:t> - V</a:t>
            </a:r>
            <a:r>
              <a:rPr lang="en-US" altLang="en-US" baseline="-25000">
                <a:latin typeface="Times New Roman" pitchFamily="18" charset="0"/>
              </a:rPr>
              <a:t>-</a:t>
            </a:r>
            <a:r>
              <a:rPr lang="en-US" altLang="en-US">
                <a:latin typeface="Times New Roman" pitchFamily="18" charset="0"/>
              </a:rPr>
              <a:t>)</a:t>
            </a:r>
          </a:p>
        </p:txBody>
      </p:sp>
      <p:pic>
        <p:nvPicPr>
          <p:cNvPr id="7178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648200"/>
            <a:ext cx="31242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4830499" y="854074"/>
            <a:ext cx="4300461" cy="2955925"/>
            <a:chOff x="5486400" y="685800"/>
            <a:chExt cx="3325813" cy="2286000"/>
          </a:xfrm>
        </p:grpSpPr>
        <p:pic>
          <p:nvPicPr>
            <p:cNvPr id="7176" name="Picture 10" descr="First Transistor With Inventors"/>
            <p:cNvPicPr>
              <a:picLocks noChangeAspect="1" noChangeArrowheads="1"/>
            </p:cNvPicPr>
            <p:nvPr/>
          </p:nvPicPr>
          <p:blipFill>
            <a:blip r:embed="rId5">
              <a:lum bright="-12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46" t="39929" r="62122"/>
            <a:stretch>
              <a:fillRect/>
            </a:stretch>
          </p:blipFill>
          <p:spPr bwMode="auto">
            <a:xfrm>
              <a:off x="6249988" y="685800"/>
              <a:ext cx="2132013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Text Box 22"/>
            <p:cNvSpPr txBox="1">
              <a:spLocks noChangeArrowheads="1"/>
            </p:cNvSpPr>
            <p:nvPr/>
          </p:nvSpPr>
          <p:spPr bwMode="auto">
            <a:xfrm>
              <a:off x="5715000" y="1828800"/>
              <a:ext cx="3397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7180" name="Text Box 23"/>
            <p:cNvSpPr txBox="1">
              <a:spLocks noChangeArrowheads="1"/>
            </p:cNvSpPr>
            <p:nvPr/>
          </p:nvSpPr>
          <p:spPr bwMode="auto">
            <a:xfrm>
              <a:off x="8458200" y="1828800"/>
              <a:ext cx="354013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7181" name="Line 24"/>
            <p:cNvSpPr>
              <a:spLocks noChangeShapeType="1"/>
            </p:cNvSpPr>
            <p:nvPr/>
          </p:nvSpPr>
          <p:spPr bwMode="auto">
            <a:xfrm>
              <a:off x="6096000" y="2057400"/>
              <a:ext cx="1066800" cy="304800"/>
            </a:xfrm>
            <a:prstGeom prst="line">
              <a:avLst/>
            </a:prstGeom>
            <a:noFill/>
            <a:ln w="19050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Line 25"/>
            <p:cNvSpPr>
              <a:spLocks noChangeShapeType="1"/>
            </p:cNvSpPr>
            <p:nvPr/>
          </p:nvSpPr>
          <p:spPr bwMode="auto">
            <a:xfrm flipH="1">
              <a:off x="7696200" y="2057400"/>
              <a:ext cx="838200" cy="304800"/>
            </a:xfrm>
            <a:prstGeom prst="line">
              <a:avLst/>
            </a:prstGeom>
            <a:noFill/>
            <a:ln w="19050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3" name="Text Box 26"/>
            <p:cNvSpPr txBox="1">
              <a:spLocks noChangeArrowheads="1"/>
            </p:cNvSpPr>
            <p:nvPr/>
          </p:nvSpPr>
          <p:spPr bwMode="auto">
            <a:xfrm>
              <a:off x="5486400" y="2438400"/>
              <a:ext cx="3397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7184" name="Line 27"/>
            <p:cNvSpPr>
              <a:spLocks noChangeShapeType="1"/>
            </p:cNvSpPr>
            <p:nvPr/>
          </p:nvSpPr>
          <p:spPr bwMode="auto">
            <a:xfrm flipV="1">
              <a:off x="5867400" y="2667000"/>
              <a:ext cx="1371600" cy="0"/>
            </a:xfrm>
            <a:prstGeom prst="line">
              <a:avLst/>
            </a:prstGeom>
            <a:noFill/>
            <a:ln w="19050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8"/>
          <a:stretch>
            <a:fillRect/>
          </a:stretch>
        </p:blipFill>
        <p:spPr bwMode="auto">
          <a:xfrm>
            <a:off x="533400" y="533400"/>
            <a:ext cx="5029200" cy="336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MOSFETs – basic building block of modern electronics</a:t>
            </a:r>
          </a:p>
        </p:txBody>
      </p:sp>
      <p:sp>
        <p:nvSpPr>
          <p:cNvPr id="8196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197" name="Picture 10" descr="lwf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854450"/>
            <a:ext cx="4267200" cy="300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16"/>
          <p:cNvGrpSpPr>
            <a:grpSpLocks/>
          </p:cNvGrpSpPr>
          <p:nvPr/>
        </p:nvGrpSpPr>
        <p:grpSpPr bwMode="auto">
          <a:xfrm>
            <a:off x="5638800" y="990600"/>
            <a:ext cx="2667000" cy="5181600"/>
            <a:chOff x="3552" y="624"/>
            <a:chExt cx="1680" cy="3264"/>
          </a:xfrm>
        </p:grpSpPr>
        <p:pic>
          <p:nvPicPr>
            <p:cNvPr id="8199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" y="624"/>
              <a:ext cx="876" cy="1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00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2312"/>
              <a:ext cx="1680" cy="1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201" name="Text Box 12"/>
            <p:cNvSpPr txBox="1">
              <a:spLocks noChangeArrowheads="1"/>
            </p:cNvSpPr>
            <p:nvPr/>
          </p:nvSpPr>
          <p:spPr bwMode="auto">
            <a:xfrm>
              <a:off x="4416" y="3312"/>
              <a:ext cx="65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Times New Roman" pitchFamily="18" charset="0"/>
                </a:rPr>
                <a:t>n-MOSFET</a:t>
              </a:r>
            </a:p>
          </p:txBody>
        </p:sp>
        <p:sp>
          <p:nvSpPr>
            <p:cNvPr id="8202" name="Text Box 13"/>
            <p:cNvSpPr txBox="1">
              <a:spLocks noChangeArrowheads="1"/>
            </p:cNvSpPr>
            <p:nvPr/>
          </p:nvSpPr>
          <p:spPr bwMode="auto">
            <a:xfrm>
              <a:off x="4464" y="2640"/>
              <a:ext cx="65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£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Times New Roman" pitchFamily="18" charset="0"/>
                </a:rPr>
                <a:t>p-MOSFET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>
              <a:latin typeface="Times New Roman" pitchFamily="18" charset="0"/>
            </a:endParaRPr>
          </a:p>
        </p:txBody>
      </p:sp>
      <p:pic>
        <p:nvPicPr>
          <p:cNvPr id="50179" name="Picture 3" descr="LT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95" b="66280"/>
          <a:stretch>
            <a:fillRect/>
          </a:stretch>
        </p:blipFill>
        <p:spPr bwMode="auto">
          <a:xfrm>
            <a:off x="2057400" y="0"/>
            <a:ext cx="5029200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4" descr="LT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20" b="39044"/>
          <a:stretch>
            <a:fillRect/>
          </a:stretch>
        </p:blipFill>
        <p:spPr bwMode="auto">
          <a:xfrm>
            <a:off x="685800" y="3048000"/>
            <a:ext cx="7848600" cy="307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447800" y="6172200"/>
            <a:ext cx="6642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high-frequency stimulation applied to channel 1 only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>
              <a:latin typeface="Times New Roman" pitchFamily="18" charset="0"/>
            </a:endParaRP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04"/>
          <a:stretch>
            <a:fillRect/>
          </a:stretch>
        </p:blipFill>
        <p:spPr bwMode="auto">
          <a:xfrm>
            <a:off x="723900" y="1219200"/>
            <a:ext cx="7696200" cy="515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>
              <a:latin typeface="Times New Roman" pitchFamily="18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£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>
              <a:latin typeface="Times New Roman" pitchFamily="18" charset="0"/>
            </a:endParaRP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1800"/>
              <a:t>Casadio, A., </a:t>
            </a:r>
            <a:r>
              <a:rPr lang="en-US" altLang="en-US" sz="1800" i="1"/>
              <a:t>et al</a:t>
            </a:r>
            <a:r>
              <a:rPr lang="en-US" altLang="en-US" sz="1800"/>
              <a:t>, A transient, neuron-wide form of CREB-mediated long-term facilitation can be stabilized at specific synapses by local protein synthesis, </a:t>
            </a:r>
            <a:r>
              <a:rPr lang="en-US" altLang="en-US" sz="1800" i="1"/>
              <a:t>Cell</a:t>
            </a:r>
            <a:r>
              <a:rPr lang="en-US" altLang="en-US" sz="1800"/>
              <a:t>, </a:t>
            </a:r>
            <a:r>
              <a:rPr lang="en-US" altLang="en-US" sz="1800" b="1"/>
              <a:t>99</a:t>
            </a:r>
            <a:r>
              <a:rPr lang="en-US" altLang="en-US" sz="1800"/>
              <a:t>:221-37 (1999).</a:t>
            </a:r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304800" y="10668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763000" cy="313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8356" name="axon_uniform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200400"/>
            <a:ext cx="2462213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8358" name="Group 6"/>
          <p:cNvGrpSpPr>
            <a:grpSpLocks/>
          </p:cNvGrpSpPr>
          <p:nvPr/>
        </p:nvGrpSpPr>
        <p:grpSpPr bwMode="auto">
          <a:xfrm>
            <a:off x="3505200" y="3200400"/>
            <a:ext cx="4876800" cy="3490913"/>
            <a:chOff x="192" y="2112"/>
            <a:chExt cx="1987" cy="1404"/>
          </a:xfrm>
        </p:grpSpPr>
        <p:pic>
          <p:nvPicPr>
            <p:cNvPr id="5222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35" t="50000"/>
            <a:stretch>
              <a:fillRect/>
            </a:stretch>
          </p:blipFill>
          <p:spPr bwMode="auto">
            <a:xfrm>
              <a:off x="1200" y="2112"/>
              <a:ext cx="979" cy="1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230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35" b="50000"/>
            <a:stretch>
              <a:fillRect/>
            </a:stretch>
          </p:blipFill>
          <p:spPr bwMode="auto">
            <a:xfrm>
              <a:off x="192" y="2112"/>
              <a:ext cx="971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000" fill="hold"/>
                                        <p:tgtEl>
                                          <p:spTgt spid="2283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835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3317</TotalTime>
  <Words>589</Words>
  <Application>Microsoft Office PowerPoint</Application>
  <PresentationFormat>On-screen Show (4:3)</PresentationFormat>
  <Paragraphs>65</Paragraphs>
  <Slides>26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Symbol</vt:lpstr>
      <vt:lpstr>Times New Roman</vt:lpstr>
      <vt:lpstr>Wingdings</vt:lpstr>
      <vt:lpstr>Default Design</vt:lpstr>
      <vt:lpstr>PowerPoint Presentation</vt:lpstr>
      <vt:lpstr>PowerPoint Presentation</vt:lpstr>
      <vt:lpstr>Silicon crystals – doping and conduction</vt:lpstr>
      <vt:lpstr>bipolar junction transistor</vt:lpstr>
      <vt:lpstr>Integration</vt:lpstr>
      <vt:lpstr>MOSFETs – basic building block of modern electronics</vt:lpstr>
      <vt:lpstr>PowerPoint Presentation</vt:lpstr>
      <vt:lpstr>Casadio, A., et al, A transient, neuron-wide form of CREB-mediated long-term facilitation can be stabilized at specific synapses by local protein synthesis, Cell, 99:221-37 (1999).</vt:lpstr>
      <vt:lpstr>PowerPoint Presentation</vt:lpstr>
      <vt:lpstr>Patterning of positively-charged, adhesive molecules</vt:lpstr>
      <vt:lpstr>Neurocages:  Maher, M. P.; Pine, J.; Wright, J.; Tai, Y. C. Journal of Neuroscience Methods, 87: 45-56 (1999)</vt:lpstr>
      <vt:lpstr>PowerPoint Presentation</vt:lpstr>
      <vt:lpstr>Chen et al., 1997</vt:lpstr>
      <vt:lpstr>Soft lithography</vt:lpstr>
      <vt:lpstr>polydimethylsiloxane (PDMS)</vt:lpstr>
      <vt:lpstr>Patterning thiols - Kumar &amp; Whitesides, 1993</vt:lpstr>
      <vt:lpstr>Chen et al., 1997</vt:lpstr>
      <vt:lpstr>Cell spreading regulates cell survival</vt:lpstr>
      <vt:lpstr>Cell spreading regulates cell survival</vt:lpstr>
      <vt:lpstr>PowerPoint Presentation</vt:lpstr>
      <vt:lpstr>PowerPoint Presentation</vt:lpstr>
      <vt:lpstr>PowerPoint Presentation</vt:lpstr>
      <vt:lpstr>PowerPoint Presentation</vt:lpstr>
      <vt:lpstr>Brookhaven - https://www.bnl.gov/cfn/</vt:lpstr>
      <vt:lpstr>Cornell NanoScale Science and Technology Facility - www.cnf.cornell.edu</vt:lpstr>
      <vt:lpstr>National Nanotechnology Coordinated Infrastructure – http://www.nnci.net/about-nnci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Lance Kam</cp:lastModifiedBy>
  <cp:revision>137</cp:revision>
  <dcterms:created xsi:type="dcterms:W3CDTF">1601-01-01T00:00:00Z</dcterms:created>
  <dcterms:modified xsi:type="dcterms:W3CDTF">2025-11-30T21:19:02Z</dcterms:modified>
</cp:coreProperties>
</file>